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87" r:id="rId5"/>
    <p:sldId id="290" r:id="rId6"/>
    <p:sldId id="292" r:id="rId7"/>
    <p:sldId id="291" r:id="rId8"/>
    <p:sldId id="289" r:id="rId9"/>
    <p:sldId id="293" r:id="rId10"/>
    <p:sldId id="294" r:id="rId11"/>
    <p:sldId id="295" r:id="rId12"/>
    <p:sldId id="288" r:id="rId13"/>
    <p:sldId id="296" r:id="rId14"/>
    <p:sldId id="297" r:id="rId15"/>
    <p:sldId id="299" r:id="rId16"/>
    <p:sldId id="300" r:id="rId17"/>
    <p:sldId id="301" r:id="rId18"/>
  </p:sldIdLst>
  <p:sldSz cx="12192000" cy="6858000"/>
  <p:notesSz cx="6858000" cy="9144000"/>
  <p:embeddedFontLs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Open Sans" panose="020B0604020202020204" charset="0"/>
      <p:regular r:id="rId24"/>
      <p:bold r:id="rId25"/>
      <p:italic r:id="rId26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40" roundtripDataSignature="AMtx7mihu3hmY5VbXDwNmd5WTdeupc2yp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F38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5930" autoAdjust="0"/>
  </p:normalViewPr>
  <p:slideViewPr>
    <p:cSldViewPr snapToGrid="0">
      <p:cViewPr varScale="1">
        <p:scale>
          <a:sx n="84" d="100"/>
          <a:sy n="84" d="100"/>
        </p:scale>
        <p:origin x="151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40" Type="http://customschemas.google.com/relationships/presentationmetadata" Target="meta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43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‹Nr.›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aseline="0" dirty="0" smtClean="0"/>
              <a:t>We will extend the defined region towards the point cloud.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aseline="0" dirty="0" smtClean="0"/>
              <a:t>In our case simple z-direction is sufficient.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aseline="0" dirty="0" smtClean="0"/>
              <a:t>More complex methods can be thought of.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aseline="0" dirty="0" smtClean="0"/>
              <a:t>However, this approximation is usually enough for 2.5D printing operations due to the small laser-scanning distance.</a:t>
            </a:r>
            <a:endParaRPr lang="de-DE" baseline="0" dirty="0" smtClean="0"/>
          </a:p>
        </p:txBody>
      </p:sp>
      <p:sp>
        <p:nvSpPr>
          <p:cNvPr id="434" name="Google Shape;434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389321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aseline="0" dirty="0" smtClean="0"/>
              <a:t>We are upscaling the boundary volume to add some design flexibility.</a:t>
            </a:r>
            <a:endParaRPr lang="de-DE" baseline="0" dirty="0" smtClean="0"/>
          </a:p>
        </p:txBody>
      </p:sp>
      <p:sp>
        <p:nvSpPr>
          <p:cNvPr id="434" name="Google Shape;434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832862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smtClean="0"/>
              <a:t>Points within the ROI.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smtClean="0"/>
              <a:t>A high subsampling is used to avoid measurement errors and closed surface generation.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smtClean="0"/>
              <a:t>Subsampling factor ~10, this is possible</a:t>
            </a:r>
            <a:r>
              <a:rPr lang="en-GB" baseline="0" dirty="0" smtClean="0"/>
              <a:t> due to the dense point clouds provided by the laser scanner.</a:t>
            </a:r>
            <a:endParaRPr dirty="0"/>
          </a:p>
        </p:txBody>
      </p:sp>
      <p:sp>
        <p:nvSpPr>
          <p:cNvPr id="481" name="Google Shape;481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13895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smtClean="0"/>
              <a:t>Surface reconstruction, in our case, is based on a simple Delaunay-Triangulation.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smtClean="0"/>
              <a:t>High point cloud density, however, requires further data reduction to avoid mesh faults.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smtClean="0"/>
              <a:t>Currently, the settings are recommended to be 200 Faces and an accuracy of 10 mm.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smtClean="0"/>
              <a:t>Further research will look at more advanced reconstruction techniques to increase the degree of automation.</a:t>
            </a:r>
            <a:endParaRPr dirty="0"/>
          </a:p>
        </p:txBody>
      </p:sp>
      <p:sp>
        <p:nvSpPr>
          <p:cNvPr id="481" name="Google Shape;481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580804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smtClean="0"/>
              <a:t>The reconstructed surface is used to trim a sample object's designed object.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smtClean="0"/>
              <a:t>We must decide if we want to progress with the top or bottom part.</a:t>
            </a:r>
            <a:endParaRPr dirty="0"/>
          </a:p>
        </p:txBody>
      </p:sp>
      <p:sp>
        <p:nvSpPr>
          <p:cNvPr id="481" name="Google Shape;481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499580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smtClean="0"/>
              <a:t>Afterwards, we use the object to get the part of the surface forming the bottom of the sliced object.</a:t>
            </a:r>
            <a:endParaRPr dirty="0"/>
          </a:p>
        </p:txBody>
      </p:sp>
      <p:sp>
        <p:nvSpPr>
          <p:cNvPr id="481" name="Google Shape;481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521648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smtClean="0"/>
              <a:t>Within the last step, we need to merge the sliced object with the cutaway of the surface.</a:t>
            </a:r>
            <a:endParaRPr dirty="0"/>
          </a:p>
        </p:txBody>
      </p:sp>
      <p:sp>
        <p:nvSpPr>
          <p:cNvPr id="481" name="Google Shape;481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506322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smtClean="0"/>
              <a:t>Main</a:t>
            </a:r>
            <a:r>
              <a:rPr lang="en-GB" baseline="0" dirty="0" smtClean="0"/>
              <a:t> future challenge Is development of advanced point cloud evaluation.</a:t>
            </a:r>
            <a:endParaRPr dirty="0"/>
          </a:p>
        </p:txBody>
      </p:sp>
      <p:sp>
        <p:nvSpPr>
          <p:cNvPr id="481" name="Google Shape;481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454381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smtClean="0"/>
              <a:t>We still want to complete the segment to revamp our broken wall.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smtClean="0"/>
              <a:t>So, how to get from the point cloud closer</a:t>
            </a:r>
            <a:r>
              <a:rPr lang="en-GB" baseline="0" dirty="0" smtClean="0"/>
              <a:t> </a:t>
            </a:r>
            <a:r>
              <a:rPr lang="en-GB" dirty="0" smtClean="0"/>
              <a:t>to the final object?</a:t>
            </a:r>
            <a:endParaRPr dirty="0"/>
          </a:p>
        </p:txBody>
      </p:sp>
      <p:sp>
        <p:nvSpPr>
          <p:cNvPr id="434" name="Google Shape;434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439133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smtClean="0"/>
              <a:t>We have to fill in the missing gap.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smtClean="0"/>
              <a:t>However, this highly depends on the final geometry we want to build.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smtClean="0"/>
              <a:t>Furthermore, we can not extrapolate the data beyond the point cloud.</a:t>
            </a:r>
            <a:endParaRPr dirty="0"/>
          </a:p>
        </p:txBody>
      </p:sp>
      <p:sp>
        <p:nvSpPr>
          <p:cNvPr id="434" name="Google Shape;434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98138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smtClean="0"/>
              <a:t>A closed surface representation will help trim or design objects to be printed on the wall segment.</a:t>
            </a:r>
            <a:endParaRPr dirty="0"/>
          </a:p>
        </p:txBody>
      </p:sp>
      <p:sp>
        <p:nvSpPr>
          <p:cNvPr id="434" name="Google Shape;434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09545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smtClean="0"/>
              <a:t>We choose a 3 step approach to perform the reconstruction.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smtClean="0"/>
              <a:t>At first, we will define a region of interest.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smtClean="0"/>
              <a:t>The second step requires the adjustment of the surface parameters, such as density, to reach the required accuracy while avoiding errors.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smtClean="0"/>
              <a:t>And finally, we will end up with a reconstructed surface for object design.</a:t>
            </a:r>
            <a:endParaRPr dirty="0"/>
          </a:p>
        </p:txBody>
      </p:sp>
      <p:sp>
        <p:nvSpPr>
          <p:cNvPr id="101" name="Google Shape;10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684492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 smtClean="0"/>
              <a:t>Image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raw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point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cloud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data</a:t>
            </a:r>
            <a:r>
              <a:rPr lang="de-DE" baseline="0" dirty="0" smtClean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baseline="0" dirty="0" err="1" smtClean="0"/>
              <a:t>Defining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region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intereset</a:t>
            </a:r>
            <a:r>
              <a:rPr lang="de-DE" baseline="0" dirty="0" smtClean="0"/>
              <a:t> will </a:t>
            </a:r>
            <a:r>
              <a:rPr lang="de-DE" baseline="0" dirty="0" err="1" smtClean="0"/>
              <a:t>help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bring down </a:t>
            </a:r>
            <a:r>
              <a:rPr lang="de-DE" baseline="0" dirty="0" err="1" smtClean="0"/>
              <a:t>calculation</a:t>
            </a:r>
            <a:r>
              <a:rPr lang="de-DE" baseline="0" dirty="0" smtClean="0"/>
              <a:t> time.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increase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stability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reconstructed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surfaces</a:t>
            </a:r>
            <a:r>
              <a:rPr lang="de-DE" baseline="0" dirty="0" smtClean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de-DE" baseline="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baseline="0" dirty="0" err="1" smtClean="0"/>
              <a:t>No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information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about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printed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part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given</a:t>
            </a:r>
            <a:r>
              <a:rPr lang="de-DE" baseline="0" dirty="0" smtClean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baseline="0" dirty="0" smtClean="0"/>
              <a:t>ROI must </a:t>
            </a:r>
            <a:r>
              <a:rPr lang="de-DE" baseline="0" dirty="0" err="1" smtClean="0"/>
              <a:t>be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defined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manually</a:t>
            </a:r>
            <a:r>
              <a:rPr lang="de-DE" baseline="0" dirty="0" smtClean="0"/>
              <a:t>.</a:t>
            </a:r>
          </a:p>
        </p:txBody>
      </p:sp>
      <p:sp>
        <p:nvSpPr>
          <p:cNvPr id="434" name="Google Shape;434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994469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 smtClean="0"/>
              <a:t>Image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raw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point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cloud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data</a:t>
            </a:r>
            <a:r>
              <a:rPr lang="de-DE" baseline="0" dirty="0" smtClean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baseline="0" dirty="0" err="1" smtClean="0"/>
              <a:t>Defining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region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intereset</a:t>
            </a:r>
            <a:r>
              <a:rPr lang="de-DE" baseline="0" dirty="0" smtClean="0"/>
              <a:t> will </a:t>
            </a:r>
            <a:r>
              <a:rPr lang="de-DE" baseline="0" dirty="0" err="1" smtClean="0"/>
              <a:t>help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bring down </a:t>
            </a:r>
            <a:r>
              <a:rPr lang="de-DE" baseline="0" dirty="0" err="1" smtClean="0"/>
              <a:t>calculation</a:t>
            </a:r>
            <a:r>
              <a:rPr lang="de-DE" baseline="0" dirty="0" smtClean="0"/>
              <a:t> time.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increase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stability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reconstructed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surfaces</a:t>
            </a:r>
            <a:r>
              <a:rPr lang="de-DE" baseline="0" dirty="0" smtClean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de-DE" baseline="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baseline="0" dirty="0" err="1" smtClean="0"/>
              <a:t>No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information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about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printed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part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given</a:t>
            </a:r>
            <a:r>
              <a:rPr lang="de-DE" baseline="0" dirty="0" smtClean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baseline="0" dirty="0" smtClean="0"/>
              <a:t>ROI must </a:t>
            </a:r>
            <a:r>
              <a:rPr lang="de-DE" baseline="0" dirty="0" err="1" smtClean="0"/>
              <a:t>be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defined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manually</a:t>
            </a:r>
            <a:r>
              <a:rPr lang="de-DE" baseline="0" dirty="0" smtClean="0"/>
              <a:t>.</a:t>
            </a:r>
          </a:p>
        </p:txBody>
      </p:sp>
      <p:sp>
        <p:nvSpPr>
          <p:cNvPr id="434" name="Google Shape;434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311004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" name="Google Shape;18;p3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4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42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4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4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4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3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43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4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4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4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4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4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4" name="Google Shape;24;p3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5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35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3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3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3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3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3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36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3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3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3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7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37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37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37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37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3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3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3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3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3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3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3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3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40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40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4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4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4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1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41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41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4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4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4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‹Nr.›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3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3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3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3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‹Nr.›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jpg"/><Relationship Id="rId4" Type="http://schemas.openxmlformats.org/officeDocument/2006/relationships/image" Target="../media/image3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jpg"/><Relationship Id="rId4" Type="http://schemas.openxmlformats.org/officeDocument/2006/relationships/image" Target="../media/image3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jpg"/><Relationship Id="rId4" Type="http://schemas.openxmlformats.org/officeDocument/2006/relationships/image" Target="../media/image3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5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jpg"/><Relationship Id="rId5" Type="http://schemas.openxmlformats.org/officeDocument/2006/relationships/image" Target="../media/image10.jpg"/><Relationship Id="rId4" Type="http://schemas.openxmlformats.org/officeDocument/2006/relationships/image" Target="../media/image3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jpg"/><Relationship Id="rId4" Type="http://schemas.openxmlformats.org/officeDocument/2006/relationships/image" Target="../media/image3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jpg"/><Relationship Id="rId4" Type="http://schemas.openxmlformats.org/officeDocument/2006/relationships/image" Target="../media/image3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jpg"/><Relationship Id="rId5" Type="http://schemas.openxmlformats.org/officeDocument/2006/relationships/image" Target="../media/image18.jpg"/><Relationship Id="rId4" Type="http://schemas.openxmlformats.org/officeDocument/2006/relationships/image" Target="../media/image3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jpg"/><Relationship Id="rId4" Type="http://schemas.openxmlformats.org/officeDocument/2006/relationships/image" Target="../media/image3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jpg"/><Relationship Id="rId4" Type="http://schemas.openxmlformats.org/officeDocument/2006/relationships/image" Target="../media/image3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jpg"/><Relationship Id="rId4" Type="http://schemas.openxmlformats.org/officeDocument/2006/relationships/image" Target="../media/image3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jpg"/><Relationship Id="rId4" Type="http://schemas.openxmlformats.org/officeDocument/2006/relationships/image" Target="../media/image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"/>
          <p:cNvPicPr preferRelativeResize="0"/>
          <p:nvPr/>
        </p:nvPicPr>
        <p:blipFill rotWithShape="1">
          <a:blip r:embed="rId3">
            <a:alphaModFix/>
          </a:blip>
          <a:srcRect l="9338" t="13726" r="12206" b="8496"/>
          <a:stretch/>
        </p:blipFill>
        <p:spPr>
          <a:xfrm>
            <a:off x="-106295" y="0"/>
            <a:ext cx="1229829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19"/>
          <p:cNvSpPr txBox="1"/>
          <p:nvPr/>
        </p:nvSpPr>
        <p:spPr>
          <a:xfrm>
            <a:off x="286871" y="224118"/>
            <a:ext cx="3836894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smtClean="0">
                <a:solidFill>
                  <a:srgbClr val="00B0F0"/>
                </a:solidFill>
                <a:latin typeface="Open Sans"/>
                <a:ea typeface="Open Sans"/>
                <a:cs typeface="Open Sans"/>
                <a:sym typeface="Open Sans"/>
              </a:rPr>
              <a:t>Region of interest</a:t>
            </a:r>
            <a:endParaRPr sz="3200" dirty="0">
              <a:solidFill>
                <a:srgbClr val="00B0F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437" name="Google Shape;437;p19"/>
          <p:cNvCxnSpPr/>
          <p:nvPr/>
        </p:nvCxnSpPr>
        <p:spPr>
          <a:xfrm rot="10800000" flipH="1">
            <a:off x="0" y="808893"/>
            <a:ext cx="4123765" cy="11034"/>
          </a:xfrm>
          <a:prstGeom prst="straightConnector1">
            <a:avLst/>
          </a:prstGeom>
          <a:noFill/>
          <a:ln w="9525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438" name="Google Shape;438;p19"/>
          <p:cNvGrpSpPr/>
          <p:nvPr/>
        </p:nvGrpSpPr>
        <p:grpSpPr>
          <a:xfrm>
            <a:off x="11133056" y="5392131"/>
            <a:ext cx="1058944" cy="1369332"/>
            <a:chOff x="10706145" y="4692275"/>
            <a:chExt cx="1566986" cy="2014939"/>
          </a:xfrm>
        </p:grpSpPr>
        <p:pic>
          <p:nvPicPr>
            <p:cNvPr id="439" name="Google Shape;439;p19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0706145" y="4692275"/>
              <a:ext cx="1566986" cy="14056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0" name="Google Shape;440;p19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0755003" y="6091518"/>
              <a:ext cx="1260348" cy="61569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42" name="Google Shape;442;p19"/>
          <p:cNvSpPr/>
          <p:nvPr/>
        </p:nvSpPr>
        <p:spPr>
          <a:xfrm>
            <a:off x="0" y="819927"/>
            <a:ext cx="4123765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smtClean="0">
                <a:solidFill>
                  <a:srgbClr val="1F3864"/>
                </a:solidFill>
                <a:latin typeface="Open Sans"/>
                <a:ea typeface="Open Sans"/>
                <a:cs typeface="Open Sans"/>
                <a:sym typeface="Open Sans"/>
              </a:rPr>
              <a:t>Extrusion towards the point cloud</a:t>
            </a:r>
            <a:endParaRPr dirty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45" r="20454" b="18765"/>
          <a:stretch/>
        </p:blipFill>
        <p:spPr>
          <a:xfrm>
            <a:off x="1623060" y="1195507"/>
            <a:ext cx="8972550" cy="4818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9123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75" r="28525" b="11889"/>
          <a:stretch/>
        </p:blipFill>
        <p:spPr>
          <a:xfrm>
            <a:off x="3108960" y="830962"/>
            <a:ext cx="6149340" cy="5267174"/>
          </a:xfrm>
          <a:prstGeom prst="rect">
            <a:avLst/>
          </a:prstGeom>
        </p:spPr>
      </p:pic>
      <p:sp>
        <p:nvSpPr>
          <p:cNvPr id="436" name="Google Shape;436;p19"/>
          <p:cNvSpPr txBox="1"/>
          <p:nvPr/>
        </p:nvSpPr>
        <p:spPr>
          <a:xfrm>
            <a:off x="286871" y="224118"/>
            <a:ext cx="3836894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smtClean="0">
                <a:solidFill>
                  <a:srgbClr val="00B0F0"/>
                </a:solidFill>
                <a:latin typeface="Open Sans"/>
                <a:ea typeface="Open Sans"/>
                <a:cs typeface="Open Sans"/>
                <a:sym typeface="Open Sans"/>
              </a:rPr>
              <a:t>Region of interest</a:t>
            </a:r>
            <a:endParaRPr sz="3200" dirty="0">
              <a:solidFill>
                <a:srgbClr val="00B0F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437" name="Google Shape;437;p19"/>
          <p:cNvCxnSpPr/>
          <p:nvPr/>
        </p:nvCxnSpPr>
        <p:spPr>
          <a:xfrm rot="10800000" flipH="1">
            <a:off x="0" y="808893"/>
            <a:ext cx="4123765" cy="11034"/>
          </a:xfrm>
          <a:prstGeom prst="straightConnector1">
            <a:avLst/>
          </a:prstGeom>
          <a:noFill/>
          <a:ln w="9525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438" name="Google Shape;438;p19"/>
          <p:cNvGrpSpPr/>
          <p:nvPr/>
        </p:nvGrpSpPr>
        <p:grpSpPr>
          <a:xfrm>
            <a:off x="11133056" y="5392131"/>
            <a:ext cx="1058944" cy="1369332"/>
            <a:chOff x="10706145" y="4692275"/>
            <a:chExt cx="1566986" cy="2014939"/>
          </a:xfrm>
        </p:grpSpPr>
        <p:pic>
          <p:nvPicPr>
            <p:cNvPr id="439" name="Google Shape;439;p19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0706145" y="4692275"/>
              <a:ext cx="1566986" cy="14056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0" name="Google Shape;440;p19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0755003" y="6091518"/>
              <a:ext cx="1260348" cy="61569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42" name="Google Shape;442;p19"/>
          <p:cNvSpPr/>
          <p:nvPr/>
        </p:nvSpPr>
        <p:spPr>
          <a:xfrm>
            <a:off x="0" y="819927"/>
            <a:ext cx="4123765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smtClean="0">
                <a:solidFill>
                  <a:srgbClr val="1F3864"/>
                </a:solidFill>
                <a:latin typeface="Open Sans"/>
                <a:ea typeface="Open Sans"/>
                <a:cs typeface="Open Sans"/>
                <a:sym typeface="Open Sans"/>
              </a:rPr>
              <a:t>Equal scaling to generate ROI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56772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21"/>
          <p:cNvSpPr txBox="1"/>
          <p:nvPr/>
        </p:nvSpPr>
        <p:spPr>
          <a:xfrm>
            <a:off x="286870" y="224118"/>
            <a:ext cx="4605169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smtClean="0">
                <a:solidFill>
                  <a:srgbClr val="00B0F0"/>
                </a:solidFill>
                <a:latin typeface="Open Sans"/>
                <a:ea typeface="Open Sans"/>
                <a:cs typeface="Open Sans"/>
                <a:sym typeface="Open Sans"/>
              </a:rPr>
              <a:t>Parameter adjustment</a:t>
            </a:r>
            <a:endParaRPr sz="3200" dirty="0">
              <a:solidFill>
                <a:srgbClr val="00B0F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484" name="Google Shape;484;p21"/>
          <p:cNvCxnSpPr/>
          <p:nvPr/>
        </p:nvCxnSpPr>
        <p:spPr>
          <a:xfrm rot="10800000" flipH="1">
            <a:off x="0" y="808893"/>
            <a:ext cx="4123765" cy="11034"/>
          </a:xfrm>
          <a:prstGeom prst="straightConnector1">
            <a:avLst/>
          </a:prstGeom>
          <a:noFill/>
          <a:ln w="9525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485" name="Google Shape;485;p21"/>
          <p:cNvGrpSpPr/>
          <p:nvPr/>
        </p:nvGrpSpPr>
        <p:grpSpPr>
          <a:xfrm>
            <a:off x="11133056" y="5392131"/>
            <a:ext cx="1058944" cy="1369332"/>
            <a:chOff x="10706145" y="4692275"/>
            <a:chExt cx="1566986" cy="2014939"/>
          </a:xfrm>
        </p:grpSpPr>
        <p:pic>
          <p:nvPicPr>
            <p:cNvPr id="486" name="Google Shape;486;p2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0706145" y="4692275"/>
              <a:ext cx="1566986" cy="14056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7" name="Google Shape;487;p21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0755003" y="6091518"/>
              <a:ext cx="1260348" cy="61569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89" name="Google Shape;489;p21"/>
          <p:cNvSpPr/>
          <p:nvPr/>
        </p:nvSpPr>
        <p:spPr>
          <a:xfrm>
            <a:off x="0" y="819928"/>
            <a:ext cx="412376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smtClean="0">
                <a:solidFill>
                  <a:srgbClr val="1F3864"/>
                </a:solidFill>
                <a:latin typeface="Open Sans"/>
                <a:ea typeface="Open Sans"/>
                <a:cs typeface="Open Sans"/>
                <a:sym typeface="Open Sans"/>
              </a:rPr>
              <a:t>Subsampling by 10</a:t>
            </a:r>
            <a:endParaRPr dirty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75" r="18184"/>
          <a:stretch/>
        </p:blipFill>
        <p:spPr>
          <a:xfrm>
            <a:off x="2205318" y="1178224"/>
            <a:ext cx="8264562" cy="5225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0397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21"/>
          <p:cNvSpPr txBox="1"/>
          <p:nvPr/>
        </p:nvSpPr>
        <p:spPr>
          <a:xfrm>
            <a:off x="286870" y="224118"/>
            <a:ext cx="4605169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smtClean="0">
                <a:solidFill>
                  <a:srgbClr val="00B0F0"/>
                </a:solidFill>
                <a:latin typeface="Open Sans"/>
                <a:ea typeface="Open Sans"/>
                <a:cs typeface="Open Sans"/>
                <a:sym typeface="Open Sans"/>
              </a:rPr>
              <a:t>Parameter adjustment</a:t>
            </a:r>
            <a:endParaRPr sz="3200" dirty="0">
              <a:solidFill>
                <a:srgbClr val="00B0F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484" name="Google Shape;484;p21"/>
          <p:cNvCxnSpPr/>
          <p:nvPr/>
        </p:nvCxnSpPr>
        <p:spPr>
          <a:xfrm rot="10800000" flipH="1">
            <a:off x="0" y="808893"/>
            <a:ext cx="4123765" cy="11034"/>
          </a:xfrm>
          <a:prstGeom prst="straightConnector1">
            <a:avLst/>
          </a:prstGeom>
          <a:noFill/>
          <a:ln w="9525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485" name="Google Shape;485;p21"/>
          <p:cNvGrpSpPr/>
          <p:nvPr/>
        </p:nvGrpSpPr>
        <p:grpSpPr>
          <a:xfrm>
            <a:off x="11133056" y="5392131"/>
            <a:ext cx="1058944" cy="1369332"/>
            <a:chOff x="10706145" y="4692275"/>
            <a:chExt cx="1566986" cy="2014939"/>
          </a:xfrm>
        </p:grpSpPr>
        <p:pic>
          <p:nvPicPr>
            <p:cNvPr id="486" name="Google Shape;486;p2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0706145" y="4692275"/>
              <a:ext cx="1566986" cy="14056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7" name="Google Shape;487;p21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0755003" y="6091518"/>
              <a:ext cx="1260348" cy="61569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89" name="Google Shape;489;p21"/>
          <p:cNvSpPr/>
          <p:nvPr/>
        </p:nvSpPr>
        <p:spPr>
          <a:xfrm>
            <a:off x="1" y="819928"/>
            <a:ext cx="4123764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smtClean="0">
                <a:solidFill>
                  <a:srgbClr val="1F3864"/>
                </a:solidFill>
                <a:latin typeface="Open Sans"/>
                <a:ea typeface="Open Sans"/>
                <a:cs typeface="Open Sans"/>
                <a:sym typeface="Open Sans"/>
              </a:rPr>
              <a:t>Utilization of </a:t>
            </a:r>
            <a:r>
              <a:rPr lang="en-US" sz="1800" dirty="0" err="1" smtClean="0">
                <a:solidFill>
                  <a:srgbClr val="1F3864"/>
                </a:solidFill>
                <a:latin typeface="Open Sans"/>
                <a:ea typeface="Open Sans"/>
                <a:cs typeface="Open Sans"/>
                <a:sym typeface="Open Sans"/>
              </a:rPr>
              <a:t>Delauny</a:t>
            </a:r>
            <a:r>
              <a:rPr lang="en-US" sz="1800" dirty="0" smtClean="0">
                <a:solidFill>
                  <a:srgbClr val="1F3864"/>
                </a:solidFill>
                <a:latin typeface="Open Sans"/>
                <a:ea typeface="Open Sans"/>
                <a:cs typeface="Open Sans"/>
                <a:sym typeface="Open Sans"/>
              </a:rPr>
              <a:t>-Triangulation </a:t>
            </a:r>
            <a:br>
              <a:rPr lang="en-US" sz="1800" dirty="0" smtClean="0">
                <a:solidFill>
                  <a:srgbClr val="1F3864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1800" dirty="0" smtClean="0">
                <a:solidFill>
                  <a:srgbClr val="1F3864"/>
                </a:solidFill>
                <a:latin typeface="Open Sans"/>
                <a:ea typeface="Open Sans"/>
                <a:cs typeface="Open Sans"/>
                <a:sym typeface="Open Sans"/>
              </a:rPr>
              <a:t>Face-Count 200, Accuracy 10mm</a:t>
            </a:r>
            <a:endParaRPr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27" r="12954" b="4738"/>
          <a:stretch/>
        </p:blipFill>
        <p:spPr>
          <a:xfrm>
            <a:off x="2006523" y="1562440"/>
            <a:ext cx="8419783" cy="4780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5770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21"/>
          <p:cNvSpPr txBox="1"/>
          <p:nvPr/>
        </p:nvSpPr>
        <p:spPr>
          <a:xfrm>
            <a:off x="286870" y="224118"/>
            <a:ext cx="4605169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smtClean="0">
                <a:solidFill>
                  <a:srgbClr val="00B0F0"/>
                </a:solidFill>
                <a:latin typeface="Open Sans"/>
                <a:ea typeface="Open Sans"/>
                <a:cs typeface="Open Sans"/>
                <a:sym typeface="Open Sans"/>
              </a:rPr>
              <a:t>Sample object</a:t>
            </a:r>
            <a:endParaRPr sz="3200" dirty="0">
              <a:solidFill>
                <a:srgbClr val="00B0F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484" name="Google Shape;484;p21"/>
          <p:cNvCxnSpPr/>
          <p:nvPr/>
        </p:nvCxnSpPr>
        <p:spPr>
          <a:xfrm rot="10800000" flipH="1">
            <a:off x="0" y="808893"/>
            <a:ext cx="4123765" cy="11034"/>
          </a:xfrm>
          <a:prstGeom prst="straightConnector1">
            <a:avLst/>
          </a:prstGeom>
          <a:noFill/>
          <a:ln w="9525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485" name="Google Shape;485;p21"/>
          <p:cNvGrpSpPr/>
          <p:nvPr/>
        </p:nvGrpSpPr>
        <p:grpSpPr>
          <a:xfrm>
            <a:off x="11133056" y="5392131"/>
            <a:ext cx="1058944" cy="1369332"/>
            <a:chOff x="10706145" y="4692275"/>
            <a:chExt cx="1566986" cy="2014939"/>
          </a:xfrm>
        </p:grpSpPr>
        <p:pic>
          <p:nvPicPr>
            <p:cNvPr id="486" name="Google Shape;486;p2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0706145" y="4692275"/>
              <a:ext cx="1566986" cy="14056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7" name="Google Shape;487;p21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0755003" y="6091518"/>
              <a:ext cx="1260348" cy="61569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89" name="Google Shape;489;p21"/>
          <p:cNvSpPr/>
          <p:nvPr/>
        </p:nvSpPr>
        <p:spPr>
          <a:xfrm>
            <a:off x="1" y="819928"/>
            <a:ext cx="4123764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smtClean="0">
                <a:solidFill>
                  <a:srgbClr val="1F3864"/>
                </a:solidFill>
                <a:latin typeface="Open Sans"/>
                <a:ea typeface="Open Sans"/>
                <a:cs typeface="Open Sans"/>
                <a:sym typeface="Open Sans"/>
              </a:rPr>
              <a:t>Top or bottom</a:t>
            </a:r>
            <a:endParaRPr dirty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59" r="22272" b="16290"/>
          <a:stretch/>
        </p:blipFill>
        <p:spPr>
          <a:xfrm>
            <a:off x="563731" y="2182258"/>
            <a:ext cx="4137660" cy="2464353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16" r="9518" b="14089"/>
          <a:stretch/>
        </p:blipFill>
        <p:spPr>
          <a:xfrm>
            <a:off x="5637314" y="819928"/>
            <a:ext cx="4695405" cy="2772393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37" r="27856" b="23952"/>
          <a:stretch/>
        </p:blipFill>
        <p:spPr>
          <a:xfrm>
            <a:off x="5637314" y="3746113"/>
            <a:ext cx="4695404" cy="2596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8867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21"/>
          <p:cNvSpPr txBox="1"/>
          <p:nvPr/>
        </p:nvSpPr>
        <p:spPr>
          <a:xfrm>
            <a:off x="286870" y="224118"/>
            <a:ext cx="4605169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sz="3200" dirty="0" smtClean="0">
                <a:solidFill>
                  <a:srgbClr val="00B0F0"/>
                </a:solidFill>
                <a:latin typeface="Open Sans"/>
                <a:ea typeface="Open Sans"/>
                <a:cs typeface="Open Sans"/>
                <a:sym typeface="Open Sans"/>
              </a:rPr>
              <a:t>Sample object</a:t>
            </a:r>
            <a:endParaRPr lang="en-US" sz="3200" dirty="0">
              <a:solidFill>
                <a:srgbClr val="00B0F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484" name="Google Shape;484;p21"/>
          <p:cNvCxnSpPr/>
          <p:nvPr/>
        </p:nvCxnSpPr>
        <p:spPr>
          <a:xfrm rot="10800000" flipH="1">
            <a:off x="0" y="808893"/>
            <a:ext cx="4123765" cy="11034"/>
          </a:xfrm>
          <a:prstGeom prst="straightConnector1">
            <a:avLst/>
          </a:prstGeom>
          <a:noFill/>
          <a:ln w="9525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485" name="Google Shape;485;p21"/>
          <p:cNvGrpSpPr/>
          <p:nvPr/>
        </p:nvGrpSpPr>
        <p:grpSpPr>
          <a:xfrm>
            <a:off x="11133056" y="5392131"/>
            <a:ext cx="1058944" cy="1369332"/>
            <a:chOff x="10706145" y="4692275"/>
            <a:chExt cx="1566986" cy="2014939"/>
          </a:xfrm>
        </p:grpSpPr>
        <p:pic>
          <p:nvPicPr>
            <p:cNvPr id="486" name="Google Shape;486;p2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0706145" y="4692275"/>
              <a:ext cx="1566986" cy="14056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7" name="Google Shape;487;p21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0755003" y="6091518"/>
              <a:ext cx="1260348" cy="61569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89" name="Google Shape;489;p21"/>
          <p:cNvSpPr/>
          <p:nvPr/>
        </p:nvSpPr>
        <p:spPr>
          <a:xfrm>
            <a:off x="1" y="819928"/>
            <a:ext cx="4123764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smtClean="0">
                <a:solidFill>
                  <a:srgbClr val="1F3864"/>
                </a:solidFill>
                <a:latin typeface="Open Sans"/>
                <a:ea typeface="Open Sans"/>
                <a:cs typeface="Open Sans"/>
                <a:sym typeface="Open Sans"/>
              </a:rPr>
              <a:t>Slice the surface with the object </a:t>
            </a:r>
            <a:endParaRPr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02" t="5046" r="14080" b="6114"/>
          <a:stretch/>
        </p:blipFill>
        <p:spPr>
          <a:xfrm>
            <a:off x="1897379" y="1315344"/>
            <a:ext cx="8550834" cy="4879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5709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21"/>
          <p:cNvSpPr txBox="1"/>
          <p:nvPr/>
        </p:nvSpPr>
        <p:spPr>
          <a:xfrm>
            <a:off x="286870" y="224118"/>
            <a:ext cx="4605169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sz="3200" dirty="0" smtClean="0">
                <a:solidFill>
                  <a:srgbClr val="00B0F0"/>
                </a:solidFill>
                <a:latin typeface="Open Sans"/>
                <a:ea typeface="Open Sans"/>
                <a:cs typeface="Open Sans"/>
                <a:sym typeface="Open Sans"/>
              </a:rPr>
              <a:t>Sample object</a:t>
            </a:r>
            <a:endParaRPr lang="en-US" sz="3200" dirty="0">
              <a:solidFill>
                <a:srgbClr val="00B0F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484" name="Google Shape;484;p21"/>
          <p:cNvCxnSpPr/>
          <p:nvPr/>
        </p:nvCxnSpPr>
        <p:spPr>
          <a:xfrm rot="10800000" flipH="1">
            <a:off x="0" y="808893"/>
            <a:ext cx="4123765" cy="11034"/>
          </a:xfrm>
          <a:prstGeom prst="straightConnector1">
            <a:avLst/>
          </a:prstGeom>
          <a:noFill/>
          <a:ln w="9525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485" name="Google Shape;485;p21"/>
          <p:cNvGrpSpPr/>
          <p:nvPr/>
        </p:nvGrpSpPr>
        <p:grpSpPr>
          <a:xfrm>
            <a:off x="11133056" y="5392131"/>
            <a:ext cx="1058944" cy="1369332"/>
            <a:chOff x="10706145" y="4692275"/>
            <a:chExt cx="1566986" cy="2014939"/>
          </a:xfrm>
        </p:grpSpPr>
        <p:pic>
          <p:nvPicPr>
            <p:cNvPr id="486" name="Google Shape;486;p2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0706145" y="4692275"/>
              <a:ext cx="1566986" cy="14056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7" name="Google Shape;487;p21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0755003" y="6091518"/>
              <a:ext cx="1260348" cy="61569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86" t="13978" r="17727" b="7358"/>
          <a:stretch/>
        </p:blipFill>
        <p:spPr>
          <a:xfrm>
            <a:off x="1468754" y="1291589"/>
            <a:ext cx="9257852" cy="4822853"/>
          </a:xfrm>
          <a:prstGeom prst="rect">
            <a:avLst/>
          </a:prstGeom>
        </p:spPr>
      </p:pic>
      <p:sp>
        <p:nvSpPr>
          <p:cNvPr id="489" name="Google Shape;489;p21"/>
          <p:cNvSpPr/>
          <p:nvPr/>
        </p:nvSpPr>
        <p:spPr>
          <a:xfrm>
            <a:off x="0" y="822361"/>
            <a:ext cx="4123764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smtClean="0">
                <a:solidFill>
                  <a:srgbClr val="1F3864"/>
                </a:solidFill>
                <a:latin typeface="Open Sans"/>
                <a:ea typeface="Open Sans"/>
                <a:cs typeface="Open Sans"/>
                <a:sym typeface="Open Sans"/>
              </a:rPr>
              <a:t>Combination of sliced surface and object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319252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21"/>
          <p:cNvSpPr txBox="1"/>
          <p:nvPr/>
        </p:nvSpPr>
        <p:spPr>
          <a:xfrm>
            <a:off x="286870" y="224118"/>
            <a:ext cx="4605169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sz="3200" dirty="0" smtClean="0">
                <a:solidFill>
                  <a:srgbClr val="00B0F0"/>
                </a:solidFill>
                <a:latin typeface="Open Sans"/>
                <a:ea typeface="Open Sans"/>
                <a:cs typeface="Open Sans"/>
                <a:sym typeface="Open Sans"/>
              </a:rPr>
              <a:t>Challenges</a:t>
            </a:r>
            <a:endParaRPr lang="en-US" sz="3200" dirty="0">
              <a:solidFill>
                <a:srgbClr val="00B0F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484" name="Google Shape;484;p21"/>
          <p:cNvCxnSpPr/>
          <p:nvPr/>
        </p:nvCxnSpPr>
        <p:spPr>
          <a:xfrm rot="10800000" flipH="1">
            <a:off x="0" y="808893"/>
            <a:ext cx="4123765" cy="11034"/>
          </a:xfrm>
          <a:prstGeom prst="straightConnector1">
            <a:avLst/>
          </a:prstGeom>
          <a:noFill/>
          <a:ln w="9525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485" name="Google Shape;485;p21"/>
          <p:cNvGrpSpPr/>
          <p:nvPr/>
        </p:nvGrpSpPr>
        <p:grpSpPr>
          <a:xfrm>
            <a:off x="11133056" y="5392131"/>
            <a:ext cx="1058944" cy="1369332"/>
            <a:chOff x="10706145" y="4692275"/>
            <a:chExt cx="1566986" cy="2014939"/>
          </a:xfrm>
        </p:grpSpPr>
        <p:pic>
          <p:nvPicPr>
            <p:cNvPr id="486" name="Google Shape;486;p2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0706145" y="4692275"/>
              <a:ext cx="1566986" cy="14056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7" name="Google Shape;487;p21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0755003" y="6091518"/>
              <a:ext cx="1260348" cy="61569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89" name="Google Shape;489;p21"/>
          <p:cNvSpPr/>
          <p:nvPr/>
        </p:nvSpPr>
        <p:spPr>
          <a:xfrm>
            <a:off x="0" y="822361"/>
            <a:ext cx="4123764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smtClean="0">
                <a:solidFill>
                  <a:srgbClr val="1F3864"/>
                </a:solidFill>
                <a:latin typeface="Open Sans"/>
                <a:ea typeface="Open Sans"/>
                <a:cs typeface="Open Sans"/>
                <a:sym typeface="Open Sans"/>
              </a:rPr>
              <a:t>Points within the objects 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smtClean="0">
                <a:solidFill>
                  <a:srgbClr val="1F3864"/>
                </a:solidFill>
                <a:latin typeface="Open Sans"/>
                <a:ea typeface="Open Sans"/>
                <a:cs typeface="Open Sans"/>
                <a:sym typeface="Open Sans"/>
              </a:rPr>
              <a:t>lead to a second wall</a:t>
            </a:r>
            <a:endParaRPr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7" t="3791" r="44821"/>
          <a:stretch/>
        </p:blipFill>
        <p:spPr>
          <a:xfrm>
            <a:off x="4383859" y="1844118"/>
            <a:ext cx="3762736" cy="2880000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57" t="2175" r="35125" b="2200"/>
          <a:stretch/>
        </p:blipFill>
        <p:spPr>
          <a:xfrm>
            <a:off x="1020065" y="1844118"/>
            <a:ext cx="3595189" cy="2880000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48" t="3791" r="46830"/>
          <a:stretch/>
        </p:blipFill>
        <p:spPr>
          <a:xfrm>
            <a:off x="8146595" y="224118"/>
            <a:ext cx="2082061" cy="6120000"/>
          </a:xfrm>
          <a:prstGeom prst="rect">
            <a:avLst/>
          </a:prstGeom>
        </p:spPr>
      </p:pic>
      <p:cxnSp>
        <p:nvCxnSpPr>
          <p:cNvPr id="7" name="Gerade Verbindung mit Pfeil 6"/>
          <p:cNvCxnSpPr/>
          <p:nvPr/>
        </p:nvCxnSpPr>
        <p:spPr>
          <a:xfrm flipV="1">
            <a:off x="3348990" y="2880360"/>
            <a:ext cx="3931920" cy="27432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mit Pfeil 8"/>
          <p:cNvCxnSpPr/>
          <p:nvPr/>
        </p:nvCxnSpPr>
        <p:spPr>
          <a:xfrm flipV="1">
            <a:off x="7600950" y="2720340"/>
            <a:ext cx="1283780" cy="1028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63619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Google Shape;93;p2"/>
          <p:cNvGrpSpPr/>
          <p:nvPr/>
        </p:nvGrpSpPr>
        <p:grpSpPr>
          <a:xfrm>
            <a:off x="11133056" y="5392131"/>
            <a:ext cx="1058944" cy="1369332"/>
            <a:chOff x="10706145" y="4692275"/>
            <a:chExt cx="1566986" cy="2014939"/>
          </a:xfrm>
        </p:grpSpPr>
        <p:pic>
          <p:nvPicPr>
            <p:cNvPr id="94" name="Google Shape;94;p2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0706145" y="4692275"/>
              <a:ext cx="1566986" cy="14056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5" name="Google Shape;95;p2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0755003" y="6091518"/>
              <a:ext cx="1260348" cy="61569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6" name="Google Shape;96;p2"/>
          <p:cNvSpPr txBox="1"/>
          <p:nvPr/>
        </p:nvSpPr>
        <p:spPr>
          <a:xfrm>
            <a:off x="286871" y="224118"/>
            <a:ext cx="3836894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>
                <a:solidFill>
                  <a:srgbClr val="00B0F0"/>
                </a:solidFill>
                <a:latin typeface="Open Sans"/>
                <a:ea typeface="Open Sans"/>
                <a:cs typeface="Open Sans"/>
                <a:sym typeface="Open Sans"/>
              </a:rPr>
              <a:t>Overview</a:t>
            </a:r>
            <a:endParaRPr sz="3200">
              <a:solidFill>
                <a:srgbClr val="00B0F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97" name="Google Shape;97;p2"/>
          <p:cNvCxnSpPr/>
          <p:nvPr/>
        </p:nvCxnSpPr>
        <p:spPr>
          <a:xfrm rot="10800000" flipH="1">
            <a:off x="0" y="808893"/>
            <a:ext cx="4123765" cy="11034"/>
          </a:xfrm>
          <a:prstGeom prst="straightConnector1">
            <a:avLst/>
          </a:prstGeom>
          <a:noFill/>
          <a:ln w="9525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8" name="Google Shape;98;p2"/>
          <p:cNvSpPr/>
          <p:nvPr/>
        </p:nvSpPr>
        <p:spPr>
          <a:xfrm>
            <a:off x="3396792" y="1138422"/>
            <a:ext cx="6096000" cy="5109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>
                <a:solidFill>
                  <a:srgbClr val="8ED1FC"/>
                </a:solidFill>
                <a:latin typeface="Open Sans"/>
                <a:ea typeface="Open Sans"/>
                <a:cs typeface="Open Sans"/>
                <a:sym typeface="Open Sans"/>
              </a:rPr>
              <a:t>Session 1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A5A5A5"/>
                </a:solidFill>
                <a:latin typeface="Open Sans"/>
                <a:ea typeface="Open Sans"/>
                <a:cs typeface="Open Sans"/>
                <a:sym typeface="Open Sans"/>
              </a:rPr>
              <a:t>09:00-09:30</a:t>
            </a:r>
            <a:endParaRPr dirty="0"/>
          </a:p>
          <a:p>
            <a:pPr marL="0" marR="0" lvl="0" indent="-63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US" sz="10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Welcome and workshop introduction</a:t>
            </a:r>
            <a:endParaRPr dirty="0"/>
          </a:p>
          <a:p>
            <a:pPr marL="0" marR="0" lvl="0" indent="-63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US" sz="10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Introduction round by students</a:t>
            </a:r>
            <a:endParaRPr dirty="0"/>
          </a:p>
          <a:p>
            <a:pPr marL="0" marR="0" lvl="0" indent="-63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US" sz="10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Work Flow Explanation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>
                <a:solidFill>
                  <a:srgbClr val="8ED1FC"/>
                </a:solidFill>
                <a:latin typeface="Open Sans"/>
                <a:ea typeface="Open Sans"/>
                <a:cs typeface="Open Sans"/>
                <a:sym typeface="Open Sans"/>
              </a:rPr>
              <a:t>Session 2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A5A5A5"/>
                </a:solidFill>
                <a:latin typeface="Open Sans"/>
                <a:ea typeface="Open Sans"/>
                <a:cs typeface="Open Sans"/>
                <a:sym typeface="Open Sans"/>
              </a:rPr>
              <a:t>09:30-11:00</a:t>
            </a:r>
            <a:endParaRPr dirty="0"/>
          </a:p>
          <a:p>
            <a:pPr marL="0" marR="0" lvl="0" indent="-63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US" sz="10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Sensing and data gathering Lecture</a:t>
            </a:r>
            <a:endParaRPr dirty="0"/>
          </a:p>
          <a:p>
            <a:pPr marL="0" marR="0" lvl="0" indent="-63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US" sz="10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Robot approach + Rough and Fine scanning Exploration</a:t>
            </a:r>
            <a:endParaRPr dirty="0"/>
          </a:p>
          <a:p>
            <a:pPr marL="0" marR="0" lvl="0" indent="-63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US" sz="10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Exploration presentations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>
                <a:solidFill>
                  <a:srgbClr val="8ED1FC"/>
                </a:solidFill>
                <a:latin typeface="Open Sans"/>
                <a:ea typeface="Open Sans"/>
                <a:cs typeface="Open Sans"/>
                <a:sym typeface="Open Sans"/>
              </a:rPr>
              <a:t>Session 3</a:t>
            </a:r>
            <a:endParaRPr b="1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A5A5A5"/>
                </a:solidFill>
                <a:latin typeface="Open Sans"/>
                <a:ea typeface="Open Sans"/>
                <a:cs typeface="Open Sans"/>
                <a:sym typeface="Open Sans"/>
              </a:rPr>
              <a:t>11:30-12:30</a:t>
            </a:r>
            <a:endParaRPr dirty="0"/>
          </a:p>
          <a:p>
            <a:pPr marL="0" marR="0" lvl="0" indent="-63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US" sz="10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Data evaluation Lecture</a:t>
            </a:r>
            <a:endParaRPr dirty="0"/>
          </a:p>
          <a:p>
            <a:pPr marL="0" marR="0" lvl="0" indent="-63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US" sz="10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Point-cloud to Volume Exploration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>
                <a:solidFill>
                  <a:srgbClr val="8ED1FC"/>
                </a:solidFill>
                <a:latin typeface="Open Sans"/>
                <a:ea typeface="Open Sans"/>
                <a:cs typeface="Open Sans"/>
                <a:sym typeface="Open Sans"/>
              </a:rPr>
              <a:t>Session 4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A5A5A5"/>
                </a:solidFill>
                <a:latin typeface="Open Sans"/>
                <a:ea typeface="Open Sans"/>
                <a:cs typeface="Open Sans"/>
                <a:sym typeface="Open Sans"/>
              </a:rPr>
              <a:t>13:30-14:45</a:t>
            </a:r>
            <a:endParaRPr dirty="0"/>
          </a:p>
          <a:p>
            <a:pPr marL="0" marR="0" lvl="0" indent="-63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US" sz="10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Design and Fabrication Lecture</a:t>
            </a:r>
            <a:endParaRPr dirty="0"/>
          </a:p>
          <a:p>
            <a:pPr marL="0" marR="0" lvl="0" indent="-63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US" sz="10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Design studies Exploration</a:t>
            </a:r>
            <a:endParaRPr dirty="0"/>
          </a:p>
          <a:p>
            <a:pPr marL="0" marR="0" lvl="0" indent="-63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US" sz="10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Design presentations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>
                <a:solidFill>
                  <a:srgbClr val="8ED1FC"/>
                </a:solidFill>
                <a:latin typeface="Open Sans"/>
                <a:ea typeface="Open Sans"/>
                <a:cs typeface="Open Sans"/>
                <a:sym typeface="Open Sans"/>
              </a:rPr>
              <a:t>Session 5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rgbClr val="A5A5A5"/>
                </a:solidFill>
                <a:latin typeface="Open Sans"/>
                <a:ea typeface="Open Sans"/>
                <a:cs typeface="Open Sans"/>
                <a:sym typeface="Open Sans"/>
              </a:rPr>
              <a:t>14:45-15:30</a:t>
            </a:r>
            <a:endParaRPr dirty="0"/>
          </a:p>
          <a:p>
            <a:pPr marL="0" marR="0" lvl="0" indent="-63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US" sz="10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Fabrication Exploration I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>
                <a:solidFill>
                  <a:srgbClr val="8ED1FC"/>
                </a:solidFill>
                <a:latin typeface="Open Sans"/>
                <a:ea typeface="Open Sans"/>
                <a:cs typeface="Open Sans"/>
                <a:sym typeface="Open Sans"/>
              </a:rPr>
              <a:t>Session 6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A5A5A5"/>
                </a:solidFill>
                <a:latin typeface="Open Sans"/>
                <a:ea typeface="Open Sans"/>
                <a:cs typeface="Open Sans"/>
                <a:sym typeface="Open Sans"/>
              </a:rPr>
              <a:t>16:00-18:00</a:t>
            </a:r>
            <a:endParaRPr dirty="0"/>
          </a:p>
          <a:p>
            <a:pPr marL="0" marR="0" lvl="0" indent="-63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US" sz="10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Fabrication Exploration II</a:t>
            </a:r>
            <a:endParaRPr dirty="0"/>
          </a:p>
          <a:p>
            <a:pPr marL="0" marR="0" lvl="0" indent="-63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US" sz="10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Review and reflections on the result</a:t>
            </a:r>
            <a:endParaRPr sz="1000" b="0" i="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"/>
          <p:cNvSpPr txBox="1"/>
          <p:nvPr/>
        </p:nvSpPr>
        <p:spPr>
          <a:xfrm>
            <a:off x="286871" y="224118"/>
            <a:ext cx="3836894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00B0F0"/>
                </a:solidFill>
                <a:latin typeface="Open Sans"/>
                <a:ea typeface="Open Sans"/>
                <a:cs typeface="Open Sans"/>
                <a:sym typeface="Open Sans"/>
              </a:rPr>
              <a:t>Introduction</a:t>
            </a:r>
            <a:endParaRPr sz="3200">
              <a:solidFill>
                <a:srgbClr val="00B0F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04" name="Google Shape;104;p3"/>
          <p:cNvCxnSpPr/>
          <p:nvPr/>
        </p:nvCxnSpPr>
        <p:spPr>
          <a:xfrm rot="10800000" flipH="1">
            <a:off x="0" y="808893"/>
            <a:ext cx="4123765" cy="11034"/>
          </a:xfrm>
          <a:prstGeom prst="straightConnector1">
            <a:avLst/>
          </a:prstGeom>
          <a:noFill/>
          <a:ln w="9525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06" name="Google Shape;106;p3"/>
          <p:cNvSpPr/>
          <p:nvPr/>
        </p:nvSpPr>
        <p:spPr>
          <a:xfrm>
            <a:off x="4288536" y="2041226"/>
            <a:ext cx="3611880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 smtClean="0">
                <a:solidFill>
                  <a:srgbClr val="1F3864"/>
                </a:solidFill>
                <a:latin typeface="Open Sans"/>
                <a:ea typeface="Open Sans"/>
                <a:cs typeface="Open Sans"/>
                <a:sym typeface="Open Sans"/>
              </a:rPr>
              <a:t>Data evaluation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 smtClean="0">
                <a:solidFill>
                  <a:srgbClr val="1F3864"/>
                </a:solidFill>
                <a:latin typeface="Open Sans"/>
                <a:ea typeface="Open Sans"/>
                <a:cs typeface="Open Sans"/>
                <a:sym typeface="Open Sans"/>
              </a:rPr>
              <a:t>Point-cloud to </a:t>
            </a:r>
            <a:endParaRPr sz="3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7" name="Google Shape;107;p3"/>
          <p:cNvGrpSpPr/>
          <p:nvPr/>
        </p:nvGrpSpPr>
        <p:grpSpPr>
          <a:xfrm>
            <a:off x="11133056" y="5392131"/>
            <a:ext cx="1058944" cy="1369332"/>
            <a:chOff x="10706145" y="4692275"/>
            <a:chExt cx="1566986" cy="2014939"/>
          </a:xfrm>
        </p:grpSpPr>
        <p:pic>
          <p:nvPicPr>
            <p:cNvPr id="108" name="Google Shape;108;p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0706145" y="4692275"/>
              <a:ext cx="1566986" cy="14056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9" name="Google Shape;109;p3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0755003" y="6091518"/>
              <a:ext cx="1260348" cy="61569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441;p19"/>
          <p:cNvPicPr preferRelativeResize="0"/>
          <p:nvPr/>
        </p:nvPicPr>
        <p:blipFill rotWithShape="1">
          <a:blip r:embed="rId3">
            <a:alphaModFix/>
          </a:blip>
          <a:srcRect l="14609" r="10430"/>
          <a:stretch/>
        </p:blipFill>
        <p:spPr>
          <a:xfrm>
            <a:off x="6093239" y="1769841"/>
            <a:ext cx="4424423" cy="3318317"/>
          </a:xfrm>
          <a:prstGeom prst="rect">
            <a:avLst/>
          </a:prstGeom>
          <a:noFill/>
          <a:ln w="9525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36" name="Google Shape;436;p19"/>
          <p:cNvSpPr txBox="1"/>
          <p:nvPr/>
        </p:nvSpPr>
        <p:spPr>
          <a:xfrm>
            <a:off x="286871" y="224118"/>
            <a:ext cx="3836894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smtClean="0">
                <a:solidFill>
                  <a:srgbClr val="00B0F0"/>
                </a:solidFill>
                <a:latin typeface="Open Sans"/>
                <a:ea typeface="Open Sans"/>
                <a:cs typeface="Open Sans"/>
                <a:sym typeface="Open Sans"/>
              </a:rPr>
              <a:t>Introduction</a:t>
            </a:r>
            <a:endParaRPr sz="3200" dirty="0">
              <a:solidFill>
                <a:srgbClr val="00B0F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437" name="Google Shape;437;p19"/>
          <p:cNvCxnSpPr/>
          <p:nvPr/>
        </p:nvCxnSpPr>
        <p:spPr>
          <a:xfrm rot="10800000" flipH="1">
            <a:off x="0" y="808893"/>
            <a:ext cx="4123765" cy="11034"/>
          </a:xfrm>
          <a:prstGeom prst="straightConnector1">
            <a:avLst/>
          </a:prstGeom>
          <a:noFill/>
          <a:ln w="9525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438" name="Google Shape;438;p19"/>
          <p:cNvGrpSpPr/>
          <p:nvPr/>
        </p:nvGrpSpPr>
        <p:grpSpPr>
          <a:xfrm>
            <a:off x="11133056" y="5392131"/>
            <a:ext cx="1058944" cy="1369332"/>
            <a:chOff x="10706145" y="4692275"/>
            <a:chExt cx="1566986" cy="2014939"/>
          </a:xfrm>
        </p:grpSpPr>
        <p:pic>
          <p:nvPicPr>
            <p:cNvPr id="439" name="Google Shape;439;p19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0706145" y="4692275"/>
              <a:ext cx="1566986" cy="14056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0" name="Google Shape;440;p19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0755003" y="6091518"/>
              <a:ext cx="1260348" cy="61569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41" name="Google Shape;441;p19"/>
          <p:cNvPicPr preferRelativeResize="0"/>
          <p:nvPr/>
        </p:nvPicPr>
        <p:blipFill rotWithShape="1">
          <a:blip r:embed="rId3">
            <a:alphaModFix/>
          </a:blip>
          <a:srcRect l="14609" r="10430"/>
          <a:stretch/>
        </p:blipFill>
        <p:spPr>
          <a:xfrm>
            <a:off x="1671576" y="1769841"/>
            <a:ext cx="4424423" cy="3318317"/>
          </a:xfrm>
          <a:prstGeom prst="rect">
            <a:avLst/>
          </a:prstGeom>
          <a:noFill/>
          <a:ln w="9525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3410" y="1969968"/>
            <a:ext cx="4223210" cy="2931215"/>
          </a:xfrm>
          <a:prstGeom prst="rect">
            <a:avLst/>
          </a:prstGeom>
        </p:spPr>
      </p:pic>
      <p:sp>
        <p:nvSpPr>
          <p:cNvPr id="12" name="Google Shape;106;p3"/>
          <p:cNvSpPr/>
          <p:nvPr/>
        </p:nvSpPr>
        <p:spPr>
          <a:xfrm>
            <a:off x="5923226" y="1156405"/>
            <a:ext cx="340025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 smtClean="0">
                <a:solidFill>
                  <a:srgbClr val="1F3864"/>
                </a:solidFill>
                <a:latin typeface="Open Sans"/>
                <a:ea typeface="Open Sans"/>
                <a:cs typeface="Open Sans"/>
                <a:sym typeface="Open Sans"/>
              </a:rPr>
              <a:t>?</a:t>
            </a:r>
            <a:endParaRPr sz="3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Pfeil nach rechts 3"/>
          <p:cNvSpPr/>
          <p:nvPr/>
        </p:nvSpPr>
        <p:spPr>
          <a:xfrm>
            <a:off x="5961802" y="2934459"/>
            <a:ext cx="271305" cy="1075174"/>
          </a:xfrm>
          <a:prstGeom prst="rightArrow">
            <a:avLst/>
          </a:prstGeom>
          <a:solidFill>
            <a:srgbClr val="1F386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Google Shape;442;p19"/>
          <p:cNvSpPr/>
          <p:nvPr/>
        </p:nvSpPr>
        <p:spPr>
          <a:xfrm>
            <a:off x="0" y="819927"/>
            <a:ext cx="4123765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1F3864"/>
                </a:solidFill>
                <a:latin typeface="Open Sans"/>
                <a:ea typeface="Open Sans"/>
                <a:cs typeface="Open Sans"/>
                <a:sym typeface="Open Sans"/>
              </a:rPr>
              <a:t>P</a:t>
            </a:r>
            <a:r>
              <a:rPr lang="en-US" sz="1800" dirty="0" smtClean="0">
                <a:solidFill>
                  <a:srgbClr val="1F3864"/>
                </a:solidFill>
                <a:latin typeface="Open Sans"/>
                <a:ea typeface="Open Sans"/>
                <a:cs typeface="Open Sans"/>
                <a:sym typeface="Open Sans"/>
              </a:rPr>
              <a:t>oint cloud data to revamp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786680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19"/>
          <p:cNvSpPr txBox="1"/>
          <p:nvPr/>
        </p:nvSpPr>
        <p:spPr>
          <a:xfrm>
            <a:off x="286871" y="224118"/>
            <a:ext cx="3836894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smtClean="0">
                <a:solidFill>
                  <a:srgbClr val="00B0F0"/>
                </a:solidFill>
                <a:latin typeface="Open Sans"/>
                <a:ea typeface="Open Sans"/>
                <a:cs typeface="Open Sans"/>
                <a:sym typeface="Open Sans"/>
              </a:rPr>
              <a:t>Introduction</a:t>
            </a:r>
            <a:endParaRPr sz="3200" dirty="0">
              <a:solidFill>
                <a:srgbClr val="00B0F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437" name="Google Shape;437;p19"/>
          <p:cNvCxnSpPr/>
          <p:nvPr/>
        </p:nvCxnSpPr>
        <p:spPr>
          <a:xfrm rot="10800000" flipH="1">
            <a:off x="0" y="808893"/>
            <a:ext cx="4123765" cy="11034"/>
          </a:xfrm>
          <a:prstGeom prst="straightConnector1">
            <a:avLst/>
          </a:prstGeom>
          <a:noFill/>
          <a:ln w="9525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438" name="Google Shape;438;p19"/>
          <p:cNvGrpSpPr/>
          <p:nvPr/>
        </p:nvGrpSpPr>
        <p:grpSpPr>
          <a:xfrm>
            <a:off x="11133056" y="5392131"/>
            <a:ext cx="1058944" cy="1369332"/>
            <a:chOff x="10706145" y="4692275"/>
            <a:chExt cx="1566986" cy="2014939"/>
          </a:xfrm>
        </p:grpSpPr>
        <p:pic>
          <p:nvPicPr>
            <p:cNvPr id="439" name="Google Shape;439;p19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0706145" y="4692275"/>
              <a:ext cx="1566986" cy="14056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0" name="Google Shape;440;p19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0755003" y="6091518"/>
              <a:ext cx="1260348" cy="61569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42" name="Google Shape;442;p19"/>
          <p:cNvSpPr/>
          <p:nvPr/>
        </p:nvSpPr>
        <p:spPr>
          <a:xfrm>
            <a:off x="0" y="819927"/>
            <a:ext cx="412376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smtClean="0">
                <a:solidFill>
                  <a:srgbClr val="1F3864"/>
                </a:solidFill>
                <a:latin typeface="Open Sans"/>
                <a:ea typeface="Open Sans"/>
                <a:cs typeface="Open Sans"/>
                <a:sym typeface="Open Sans"/>
              </a:rPr>
              <a:t>Required print</a:t>
            </a:r>
            <a:endParaRPr dirty="0"/>
          </a:p>
        </p:txBody>
      </p:sp>
      <p:pic>
        <p:nvPicPr>
          <p:cNvPr id="10" name="Google Shape;537;p23"/>
          <p:cNvPicPr preferRelativeResize="0"/>
          <p:nvPr/>
        </p:nvPicPr>
        <p:blipFill rotWithShape="1">
          <a:blip r:embed="rId5">
            <a:alphaModFix/>
          </a:blip>
          <a:srcRect l="15625" t="25" r="9393" b="-24"/>
          <a:stretch/>
        </p:blipFill>
        <p:spPr>
          <a:xfrm>
            <a:off x="3883788" y="1769840"/>
            <a:ext cx="4424423" cy="3318317"/>
          </a:xfrm>
          <a:prstGeom prst="rect">
            <a:avLst/>
          </a:prstGeom>
          <a:noFill/>
          <a:ln w="9525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</p:pic>
    </p:spTree>
    <p:extLst>
      <p:ext uri="{BB962C8B-B14F-4D97-AF65-F5344CB8AC3E}">
        <p14:creationId xmlns:p14="http://schemas.microsoft.com/office/powerpoint/2010/main" val="13987912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19"/>
          <p:cNvSpPr txBox="1"/>
          <p:nvPr/>
        </p:nvSpPr>
        <p:spPr>
          <a:xfrm>
            <a:off x="286871" y="224118"/>
            <a:ext cx="3836894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smtClean="0">
                <a:solidFill>
                  <a:srgbClr val="00B0F0"/>
                </a:solidFill>
                <a:latin typeface="Open Sans"/>
                <a:ea typeface="Open Sans"/>
                <a:cs typeface="Open Sans"/>
                <a:sym typeface="Open Sans"/>
              </a:rPr>
              <a:t>Introduction</a:t>
            </a:r>
            <a:endParaRPr sz="3200" dirty="0">
              <a:solidFill>
                <a:srgbClr val="00B0F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437" name="Google Shape;437;p19"/>
          <p:cNvCxnSpPr/>
          <p:nvPr/>
        </p:nvCxnSpPr>
        <p:spPr>
          <a:xfrm rot="10800000" flipH="1">
            <a:off x="0" y="808893"/>
            <a:ext cx="4123765" cy="11034"/>
          </a:xfrm>
          <a:prstGeom prst="straightConnector1">
            <a:avLst/>
          </a:prstGeom>
          <a:noFill/>
          <a:ln w="9525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438" name="Google Shape;438;p19"/>
          <p:cNvGrpSpPr/>
          <p:nvPr/>
        </p:nvGrpSpPr>
        <p:grpSpPr>
          <a:xfrm>
            <a:off x="11133056" y="5392131"/>
            <a:ext cx="1058944" cy="1369332"/>
            <a:chOff x="10706145" y="4692275"/>
            <a:chExt cx="1566986" cy="2014939"/>
          </a:xfrm>
        </p:grpSpPr>
        <p:pic>
          <p:nvPicPr>
            <p:cNvPr id="439" name="Google Shape;439;p19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0706145" y="4692275"/>
              <a:ext cx="1566986" cy="14056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0" name="Google Shape;440;p19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0755003" y="6091518"/>
              <a:ext cx="1260348" cy="61569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42" name="Google Shape;442;p19"/>
          <p:cNvSpPr/>
          <p:nvPr/>
        </p:nvSpPr>
        <p:spPr>
          <a:xfrm>
            <a:off x="0" y="819927"/>
            <a:ext cx="4123765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smtClean="0">
                <a:solidFill>
                  <a:srgbClr val="1F3864"/>
                </a:solidFill>
                <a:latin typeface="Open Sans"/>
                <a:ea typeface="Open Sans"/>
                <a:cs typeface="Open Sans"/>
                <a:sym typeface="Open Sans"/>
              </a:rPr>
              <a:t>Print-base is a closed surface</a:t>
            </a:r>
            <a:endParaRPr dirty="0"/>
          </a:p>
        </p:txBody>
      </p:sp>
      <p:pic>
        <p:nvPicPr>
          <p:cNvPr id="11" name="Google Shape;488;p21"/>
          <p:cNvPicPr preferRelativeResize="0"/>
          <p:nvPr/>
        </p:nvPicPr>
        <p:blipFill rotWithShape="1">
          <a:blip r:embed="rId5">
            <a:alphaModFix/>
          </a:blip>
          <a:srcRect l="14496" r="10544"/>
          <a:stretch/>
        </p:blipFill>
        <p:spPr>
          <a:xfrm>
            <a:off x="3884481" y="1770361"/>
            <a:ext cx="4423037" cy="3317277"/>
          </a:xfrm>
          <a:prstGeom prst="rect">
            <a:avLst/>
          </a:prstGeom>
          <a:noFill/>
          <a:ln w="9525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</p:pic>
    </p:spTree>
    <p:extLst>
      <p:ext uri="{BB962C8B-B14F-4D97-AF65-F5344CB8AC3E}">
        <p14:creationId xmlns:p14="http://schemas.microsoft.com/office/powerpoint/2010/main" val="5530963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"/>
          <p:cNvSpPr txBox="1"/>
          <p:nvPr/>
        </p:nvSpPr>
        <p:spPr>
          <a:xfrm>
            <a:off x="286871" y="224118"/>
            <a:ext cx="3836894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smtClean="0">
                <a:solidFill>
                  <a:srgbClr val="00B0F0"/>
                </a:solidFill>
                <a:latin typeface="Open Sans"/>
                <a:ea typeface="Open Sans"/>
                <a:cs typeface="Open Sans"/>
                <a:sym typeface="Open Sans"/>
              </a:rPr>
              <a:t>Workflow</a:t>
            </a:r>
            <a:endParaRPr sz="3200" dirty="0">
              <a:solidFill>
                <a:srgbClr val="00B0F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04" name="Google Shape;104;p3"/>
          <p:cNvCxnSpPr/>
          <p:nvPr/>
        </p:nvCxnSpPr>
        <p:spPr>
          <a:xfrm rot="10800000" flipH="1">
            <a:off x="0" y="808893"/>
            <a:ext cx="4123765" cy="11034"/>
          </a:xfrm>
          <a:prstGeom prst="straightConnector1">
            <a:avLst/>
          </a:prstGeom>
          <a:noFill/>
          <a:ln w="9525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06" name="Google Shape;106;p3"/>
          <p:cNvSpPr/>
          <p:nvPr/>
        </p:nvSpPr>
        <p:spPr>
          <a:xfrm>
            <a:off x="3044651" y="2041226"/>
            <a:ext cx="6119445" cy="1754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 smtClean="0">
                <a:solidFill>
                  <a:srgbClr val="1F3864"/>
                </a:solidFill>
                <a:latin typeface="Open Sans"/>
                <a:ea typeface="Open Sans"/>
                <a:cs typeface="Open Sans"/>
                <a:sym typeface="Open Sans"/>
              </a:rPr>
              <a:t>Region of interest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 smtClean="0">
                <a:solidFill>
                  <a:srgbClr val="1F3864"/>
                </a:solidFill>
                <a:latin typeface="Open Sans"/>
                <a:ea typeface="Open Sans"/>
                <a:cs typeface="Open Sans"/>
                <a:sym typeface="Open Sans"/>
              </a:rPr>
              <a:t>Surface reconstruction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 smtClean="0">
                <a:solidFill>
                  <a:srgbClr val="1F3864"/>
                </a:solidFill>
                <a:latin typeface="Open Sans"/>
                <a:ea typeface="Open Sans"/>
                <a:cs typeface="Open Sans"/>
                <a:sym typeface="Open Sans"/>
              </a:rPr>
              <a:t>Sample object</a:t>
            </a:r>
          </a:p>
        </p:txBody>
      </p:sp>
      <p:grpSp>
        <p:nvGrpSpPr>
          <p:cNvPr id="107" name="Google Shape;107;p3"/>
          <p:cNvGrpSpPr/>
          <p:nvPr/>
        </p:nvGrpSpPr>
        <p:grpSpPr>
          <a:xfrm>
            <a:off x="11133056" y="5392131"/>
            <a:ext cx="1058944" cy="1369332"/>
            <a:chOff x="10706145" y="4692275"/>
            <a:chExt cx="1566986" cy="2014939"/>
          </a:xfrm>
        </p:grpSpPr>
        <p:pic>
          <p:nvPicPr>
            <p:cNvPr id="108" name="Google Shape;108;p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0706145" y="4692275"/>
              <a:ext cx="1566986" cy="14056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9" name="Google Shape;109;p3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0755003" y="6091518"/>
              <a:ext cx="1260348" cy="615696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27161465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19"/>
          <p:cNvSpPr txBox="1"/>
          <p:nvPr/>
        </p:nvSpPr>
        <p:spPr>
          <a:xfrm>
            <a:off x="286871" y="224118"/>
            <a:ext cx="3836894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err="1" smtClean="0">
                <a:solidFill>
                  <a:srgbClr val="00B0F0"/>
                </a:solidFill>
                <a:latin typeface="Open Sans"/>
                <a:ea typeface="Open Sans"/>
                <a:cs typeface="Open Sans"/>
                <a:sym typeface="Open Sans"/>
              </a:rPr>
              <a:t>Redion</a:t>
            </a:r>
            <a:r>
              <a:rPr lang="en-US" sz="3200" dirty="0" smtClean="0">
                <a:solidFill>
                  <a:srgbClr val="00B0F0"/>
                </a:solidFill>
                <a:latin typeface="Open Sans"/>
                <a:ea typeface="Open Sans"/>
                <a:cs typeface="Open Sans"/>
                <a:sym typeface="Open Sans"/>
              </a:rPr>
              <a:t> of interest</a:t>
            </a:r>
            <a:endParaRPr sz="3200" dirty="0">
              <a:solidFill>
                <a:srgbClr val="00B0F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437" name="Google Shape;437;p19"/>
          <p:cNvCxnSpPr/>
          <p:nvPr/>
        </p:nvCxnSpPr>
        <p:spPr>
          <a:xfrm rot="10800000" flipH="1">
            <a:off x="0" y="808893"/>
            <a:ext cx="4123765" cy="11034"/>
          </a:xfrm>
          <a:prstGeom prst="straightConnector1">
            <a:avLst/>
          </a:prstGeom>
          <a:noFill/>
          <a:ln w="9525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438" name="Google Shape;438;p19"/>
          <p:cNvGrpSpPr/>
          <p:nvPr/>
        </p:nvGrpSpPr>
        <p:grpSpPr>
          <a:xfrm>
            <a:off x="11133056" y="5392131"/>
            <a:ext cx="1058944" cy="1369332"/>
            <a:chOff x="10706145" y="4692275"/>
            <a:chExt cx="1566986" cy="2014939"/>
          </a:xfrm>
        </p:grpSpPr>
        <p:pic>
          <p:nvPicPr>
            <p:cNvPr id="439" name="Google Shape;439;p19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0706145" y="4692275"/>
              <a:ext cx="1566986" cy="14056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0" name="Google Shape;440;p19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0755003" y="6091518"/>
              <a:ext cx="1260348" cy="61569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42" name="Google Shape;442;p19"/>
          <p:cNvSpPr/>
          <p:nvPr/>
        </p:nvSpPr>
        <p:spPr>
          <a:xfrm>
            <a:off x="0" y="819927"/>
            <a:ext cx="412376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smtClean="0">
                <a:solidFill>
                  <a:srgbClr val="1F3864"/>
                </a:solidFill>
                <a:latin typeface="Open Sans"/>
                <a:ea typeface="Open Sans"/>
                <a:cs typeface="Open Sans"/>
                <a:sym typeface="Open Sans"/>
              </a:rPr>
              <a:t>Raw Point Cloud Data</a:t>
            </a:r>
            <a:endParaRPr dirty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980" y="1254367"/>
            <a:ext cx="10058400" cy="4155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2046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19"/>
          <p:cNvSpPr txBox="1"/>
          <p:nvPr/>
        </p:nvSpPr>
        <p:spPr>
          <a:xfrm>
            <a:off x="286871" y="224118"/>
            <a:ext cx="3836894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smtClean="0">
                <a:solidFill>
                  <a:srgbClr val="00B0F0"/>
                </a:solidFill>
                <a:latin typeface="Open Sans"/>
                <a:ea typeface="Open Sans"/>
                <a:cs typeface="Open Sans"/>
                <a:sym typeface="Open Sans"/>
              </a:rPr>
              <a:t>Region of interest</a:t>
            </a:r>
            <a:endParaRPr sz="3200" dirty="0">
              <a:solidFill>
                <a:srgbClr val="00B0F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437" name="Google Shape;437;p19"/>
          <p:cNvCxnSpPr/>
          <p:nvPr/>
        </p:nvCxnSpPr>
        <p:spPr>
          <a:xfrm rot="10800000" flipH="1">
            <a:off x="0" y="808893"/>
            <a:ext cx="4123765" cy="11034"/>
          </a:xfrm>
          <a:prstGeom prst="straightConnector1">
            <a:avLst/>
          </a:prstGeom>
          <a:noFill/>
          <a:ln w="9525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438" name="Google Shape;438;p19"/>
          <p:cNvGrpSpPr/>
          <p:nvPr/>
        </p:nvGrpSpPr>
        <p:grpSpPr>
          <a:xfrm>
            <a:off x="11133056" y="5392131"/>
            <a:ext cx="1058944" cy="1369332"/>
            <a:chOff x="10706145" y="4692275"/>
            <a:chExt cx="1566986" cy="2014939"/>
          </a:xfrm>
        </p:grpSpPr>
        <p:pic>
          <p:nvPicPr>
            <p:cNvPr id="439" name="Google Shape;439;p19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0706145" y="4692275"/>
              <a:ext cx="1566986" cy="14056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0" name="Google Shape;440;p19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0755003" y="6091518"/>
              <a:ext cx="1260348" cy="61569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83" t="275" r="20785" b="-275"/>
          <a:stretch/>
        </p:blipFill>
        <p:spPr>
          <a:xfrm>
            <a:off x="2200392" y="1189260"/>
            <a:ext cx="7812288" cy="5211620"/>
          </a:xfrm>
          <a:prstGeom prst="rect">
            <a:avLst/>
          </a:prstGeom>
        </p:spPr>
      </p:pic>
      <p:sp>
        <p:nvSpPr>
          <p:cNvPr id="442" name="Google Shape;442;p19"/>
          <p:cNvSpPr/>
          <p:nvPr/>
        </p:nvSpPr>
        <p:spPr>
          <a:xfrm>
            <a:off x="0" y="819927"/>
            <a:ext cx="4123765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smtClean="0">
                <a:solidFill>
                  <a:srgbClr val="1F3864"/>
                </a:solidFill>
                <a:latin typeface="Open Sans"/>
                <a:ea typeface="Open Sans"/>
                <a:cs typeface="Open Sans"/>
                <a:sym typeface="Open Sans"/>
              </a:rPr>
              <a:t>2D-sketch above the point cloud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266394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651</Words>
  <Application>Microsoft Office PowerPoint</Application>
  <PresentationFormat>Breitbild</PresentationFormat>
  <Paragraphs>106</Paragraphs>
  <Slides>17</Slides>
  <Notes>17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17</vt:i4>
      </vt:variant>
    </vt:vector>
  </HeadingPairs>
  <TitlesOfParts>
    <vt:vector size="21" baseType="lpstr">
      <vt:lpstr>Calibri</vt:lpstr>
      <vt:lpstr>Open Sans</vt:lpstr>
      <vt:lpstr>Arial</vt:lpstr>
      <vt:lpstr>Office Theme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Noor Khader</dc:creator>
  <cp:lastModifiedBy>Caner Ince</cp:lastModifiedBy>
  <cp:revision>16</cp:revision>
  <dcterms:created xsi:type="dcterms:W3CDTF">2022-09-22T12:15:33Z</dcterms:created>
  <dcterms:modified xsi:type="dcterms:W3CDTF">2022-10-03T06:25:38Z</dcterms:modified>
</cp:coreProperties>
</file>